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udio/unknown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  <p:sldMasterId id="2147483679" r:id="rId2"/>
    <p:sldMasterId id="2147483692" r:id="rId3"/>
  </p:sldMasterIdLst>
  <p:notesMasterIdLst>
    <p:notesMasterId r:id="rId11"/>
  </p:notesMasterIdLst>
  <p:handoutMasterIdLst>
    <p:handoutMasterId r:id="rId12"/>
  </p:handoutMasterIdLst>
  <p:sldIdLst>
    <p:sldId id="299" r:id="rId4"/>
    <p:sldId id="309" r:id="rId5"/>
    <p:sldId id="307" r:id="rId6"/>
    <p:sldId id="308" r:id="rId7"/>
    <p:sldId id="303" r:id="rId8"/>
    <p:sldId id="304" r:id="rId9"/>
    <p:sldId id="305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3A3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48" autoAdjust="0"/>
    <p:restoredTop sz="94699" autoAdjust="0"/>
  </p:normalViewPr>
  <p:slideViewPr>
    <p:cSldViewPr>
      <p:cViewPr varScale="1">
        <p:scale>
          <a:sx n="115" d="100"/>
          <a:sy n="115" d="100"/>
        </p:scale>
        <p:origin x="6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Lawrence M. Hinman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University of San Diego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31CD22-6413-4C14-A923-1CE7401A3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Lawrence M. Hinman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University of San Diego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B3002F-486E-4224-9151-5AB00C0E61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8278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Relationship Id="rId3" Type="http://schemas.openxmlformats.org/officeDocument/2006/relationships/hyperlink" Target="http://www.lifedynamics.com/library/#books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5EF6310-D9E5-4FB8-8FD1-D29A6A67CC2A}" type="datetime1">
              <a:rPr lang="en-US" smtClean="0"/>
              <a:pPr/>
              <a:t>7/29/16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D67FF-4F05-446D-9CE1-EC207E5CEBC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4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fld id="{28C059EC-4E33-B747-8CF3-6066A28B5CA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On Margaret Sanger’s writings</a:t>
            </a:r>
          </a:p>
          <a:p>
            <a:r>
              <a:rPr lang="en-US" altLang="en-US">
                <a:hlinkClick r:id="rId3"/>
              </a:rPr>
              <a:t>http://www.lifedynamics.com/library/#books</a:t>
            </a:r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38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fld id="{3437AB57-8CA8-C040-92BD-074605B24577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0392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http://www.csus.edu/cshpe/eugenics/ </a:t>
            </a:r>
          </a:p>
          <a:p>
            <a:r>
              <a:rPr lang="en-US" altLang="en-US"/>
              <a:t>See the work of Robert Proctor on eugenics and the Nazis.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fld id="{B132BDC4-1415-4C4E-9094-F76DEDDA17BF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4415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1.vml"/><Relationship Id="rId2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2.vml"/><Relationship Id="rId2" Type="http://schemas.openxmlformats.org/officeDocument/2006/relationships/audio" Target="../media/audio1.bin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3.vml"/><Relationship Id="rId2" Type="http://schemas.openxmlformats.org/officeDocument/2006/relationships/audio" Target="../media/audio1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4.vml"/><Relationship Id="rId2" Type="http://schemas.openxmlformats.org/officeDocument/2006/relationships/audio" Target="../media/audio1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5.vml"/><Relationship Id="rId2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4.vml"/><Relationship Id="rId2" Type="http://schemas.openxmlformats.org/officeDocument/2006/relationships/audio" Target="../media/audio1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6.vml"/><Relationship Id="rId2" Type="http://schemas.openxmlformats.org/officeDocument/2006/relationships/audio" Target="../media/audio1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7.vml"/><Relationship Id="rId2" Type="http://schemas.openxmlformats.org/officeDocument/2006/relationships/audio" Target="../media/audio1.bin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8.vml"/><Relationship Id="rId2" Type="http://schemas.openxmlformats.org/officeDocument/2006/relationships/audio" Target="../media/audio1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9.vml"/><Relationship Id="rId2" Type="http://schemas.openxmlformats.org/officeDocument/2006/relationships/audio" Target="../media/audio1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20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20.vml"/><Relationship Id="rId2" Type="http://schemas.openxmlformats.org/officeDocument/2006/relationships/audio" Target="../media/audio1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21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21.vml"/><Relationship Id="rId2" Type="http://schemas.openxmlformats.org/officeDocument/2006/relationships/audio" Target="../media/audio1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22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22.vml"/><Relationship Id="rId2" Type="http://schemas.openxmlformats.org/officeDocument/2006/relationships/audio" Target="../media/audio1.bin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5.vml"/><Relationship Id="rId2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6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6.vml"/><Relationship Id="rId2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7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7.vml"/><Relationship Id="rId2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8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8.vml"/><Relationship Id="rId2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9.vml"/><Relationship Id="rId2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0.vml"/><Relationship Id="rId2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828800"/>
            <a:ext cx="9144000" cy="502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173063"/>
              </a:solidFill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0" y="18288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68288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5"/>
          <p:cNvGraphicFramePr>
            <a:graphicFrameLocks noChangeAspect="1"/>
          </p:cNvGraphicFramePr>
          <p:nvPr/>
        </p:nvGraphicFramePr>
        <p:xfrm>
          <a:off x="3124200" y="63246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6" name="Package" r:id="rId4" imgW="1343160" imgH="485640" progId="">
                  <p:embed/>
                </p:oleObj>
              </mc:Choice>
              <mc:Fallback>
                <p:oleObj name="Package" r:id="rId4" imgW="1343160" imgH="48564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3246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517525"/>
            <a:ext cx="7772400" cy="1143000"/>
          </a:xfrm>
        </p:spPr>
        <p:txBody>
          <a:bodyPr/>
          <a:lstStyle>
            <a:lvl1pPr>
              <a:defRPr sz="3600">
                <a:solidFill>
                  <a:srgbClr val="1730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19400"/>
            <a:ext cx="7239000" cy="2057400"/>
          </a:xfrm>
        </p:spPr>
        <p:txBody>
          <a:bodyPr/>
          <a:lstStyle>
            <a:lvl1pPr algn="ctr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6AADF985-6175-456D-A446-FD0F28E13FDA}" type="datetime1">
              <a:rPr lang="en-US" smtClean="0"/>
              <a:pPr/>
              <a:t>7/29/16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429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©Lawrence M. Hinman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9C51BD18-07F1-44DD-9EF2-463B063C3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2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BC5B2-4E8A-4AAD-B3B6-0753A0E3F49F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30D9E-542F-44DB-92E3-E6A130A7169F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6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76200"/>
            <a:ext cx="21145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61912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23EDA-8E6B-4760-8A89-8060E2D4833C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02C5B-D859-4CA7-8E79-9FCAE5EBCBD4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352800" y="609600"/>
            <a:ext cx="5592763" cy="187483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42" name="Rectangle 26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F52E54-E9D1-442B-B7BE-01EC1B8124F1}" type="datetime1">
              <a:rPr lang="en-US"/>
              <a:pPr/>
              <a:t>7/29/16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484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©Lawrence M. Hinman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484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573FD4-F064-4955-95EB-E3D24DF16AB7}" type="slidenum">
              <a:rPr lang="en-US"/>
              <a:pPr/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9E579A-7F76-47A0-B5E6-C3DF1364653C}" type="datetime1">
              <a:rPr lang="en-US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48BF98-4A92-4A7C-9522-37A5FE2BFC77}" type="slidenum">
              <a:rPr lang="en-US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7417-35CE-4705-86B0-2A059537D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C10F6-7C4F-416A-BA55-C61FC954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24D88-B087-4FFF-BA25-EDABCE267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581400"/>
            <a:ext cx="3810000" cy="76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581400"/>
            <a:ext cx="3810000" cy="76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62D-184C-481B-A08A-22E7ED10F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F94D4-47C4-41FA-BD45-648B26378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A771A-5029-4306-A9DF-914E4F7DE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0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21915CF-79D9-4021-818C-85F2EDBAAE43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ADE0275-19B6-478E-9B3E-75D8B4CCD767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6D335-4A35-419E-8D3D-D6C38EE6A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5D78C-5384-4B01-9F7C-92CD52D39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D453C-EAC5-43DF-9C67-E3AAD35E4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FE98E-B7BF-41A8-A30B-294D55981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33400"/>
            <a:ext cx="2133600" cy="3810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248400" cy="3810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8BA3E-079A-4401-B0C0-33DD8FC05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9E579A-7F76-47A0-B5E6-C3DF1364653C}" type="datetime1">
              <a:rPr lang="en-US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48BF98-4A92-4A7C-9522-37A5FE2BFC77}" type="slidenum">
              <a:rPr lang="en-US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1" name="CAMERA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28800"/>
            <a:ext cx="9144000" cy="5029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173063"/>
              </a:solidFill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0" y="1828800"/>
            <a:ext cx="9144000" cy="228600"/>
          </a:xfrm>
          <a:prstGeom prst="rect">
            <a:avLst/>
          </a:prstGeom>
          <a:gradFill>
            <a:gsLst>
              <a:gs pos="100000">
                <a:srgbClr val="FF9300"/>
              </a:gs>
              <a:gs pos="70000">
                <a:srgbClr val="D49E6C"/>
              </a:gs>
              <a:gs pos="36000">
                <a:srgbClr val="A65528"/>
              </a:gs>
              <a:gs pos="0">
                <a:srgbClr val="663012"/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517525"/>
            <a:ext cx="7772400" cy="1143000"/>
          </a:xfrm>
        </p:spPr>
        <p:txBody>
          <a:bodyPr/>
          <a:lstStyle>
            <a:lvl1pPr>
              <a:defRPr sz="36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2819400"/>
            <a:ext cx="7239000" cy="2057400"/>
          </a:xfrm>
        </p:spPr>
        <p:txBody>
          <a:bodyPr/>
          <a:lstStyle>
            <a:lvl1pPr algn="ctr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Lawrence M. Hinman, Ph.D.</a:t>
            </a:r>
          </a:p>
          <a:p>
            <a:endParaRPr lang="en-US" dirty="0" smtClean="0"/>
          </a:p>
          <a:p>
            <a:r>
              <a:rPr lang="en-US" dirty="0" smtClean="0"/>
              <a:t>http://ethicsmatters.net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429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E1D7417-35CE-4705-86B0-2A059537D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FF9300"/>
              </a:gs>
              <a:gs pos="49000">
                <a:srgbClr val="D49E6C"/>
              </a:gs>
              <a:gs pos="78000">
                <a:srgbClr val="A65528"/>
              </a:gs>
              <a:gs pos="100000">
                <a:srgbClr val="663012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BB79F2C-EFA4-794B-840E-CC30DAC5512E}" type="datetime1">
              <a:rPr lang="en-US" smtClean="0"/>
              <a:pPr>
                <a:defRPr/>
              </a:pPr>
              <a:t>7/29/16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609600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Lawrence M. Hinman, Ph.D.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7C10F6-7C4F-416A-BA55-C61FC9549B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2" name="Package" r:id="rId4" imgW="1343160" imgH="485640" progId="">
                  <p:embed/>
                </p:oleObj>
              </mc:Choice>
              <mc:Fallback>
                <p:oleObj name="Package" r:id="rId4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4D88-B087-4FFF-BA25-EDABCE267A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6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1462D-184C-481B-A08A-22E7ED10F1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4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9C78E5-A867-4DAD-AC08-114B8275BDCF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F4EDE-CAA7-41DB-BB42-1B256A3B810D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0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94D4-47C4-41FA-BD45-648B26378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4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4EA771A-5029-4306-A9DF-914E4F7DEF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8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D335-4A35-419E-8D3D-D6C38EE6AD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2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5D78C-5384-4B01-9F7C-92CD52D39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6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453C-EAC5-43DF-9C67-E3AAD35E4F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0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E98E-B7BF-41A8-A30B-294D55981B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4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76200"/>
            <a:ext cx="21145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61912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8BA3E-079A-4401-B0C0-33DD8FC05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838E94-3DE9-4263-81CB-41728F1099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8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B022A-6A22-4DD6-B7B9-7841C18A478F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6E7BA-5DA3-4BDC-BF1E-0E7CDEC880AB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2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DE79A-C7BA-4B84-B89A-0122B74BC8E2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EE1F3-926E-43A5-AAFC-06738C40B3AB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2F56E05-EAD4-4B05-983D-E4AAFA2DEEAE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44E7D54-C95F-40E1-AF74-76537ABA16DD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0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7EB63D-E6C2-4AB3-A977-C4E2AE7481F7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3B58D-EC6B-4CD0-80F7-553CCC13B96C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4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85B6F-28B2-4919-920F-B4E896357650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D67E0-6899-4D25-A032-359C8CE8A00D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8" name="Package" r:id="rId5" imgW="1343160" imgH="485640" progId="">
                  <p:embed/>
                </p:oleObj>
              </mc:Choice>
              <mc:Fallback>
                <p:oleObj name="Package" r:id="rId5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C8513-0951-4CEE-9940-98BF57D7BC2F}" type="datetime1">
              <a:rPr lang="en-US" smtClean="0"/>
              <a:pPr/>
              <a:t>7/29/16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©Lawrence M. Hinman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B96F2-D0A3-46E6-8070-E382E664848C}" type="slidenum">
              <a:rPr lang="en-US" smtClean="0"/>
              <a:pPr/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vmlDrawing" Target="../drawings/vmlDrawing1.vml"/><Relationship Id="rId16" Type="http://schemas.openxmlformats.org/officeDocument/2006/relationships/audio" Target="../media/audio1.bin"/><Relationship Id="rId17" Type="http://schemas.openxmlformats.org/officeDocument/2006/relationships/image" Target="../media/image2.png"/><Relationship Id="rId18" Type="http://schemas.openxmlformats.org/officeDocument/2006/relationships/oleObject" Target="../embeddings/oleObject1.bin"/><Relationship Id="rId19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14" Type="http://schemas.openxmlformats.org/officeDocument/2006/relationships/vmlDrawing" Target="../drawings/vmlDrawing13.vml"/><Relationship Id="rId15" Type="http://schemas.openxmlformats.org/officeDocument/2006/relationships/audio" Target="../media/audio1.bin"/><Relationship Id="rId16" Type="http://schemas.openxmlformats.org/officeDocument/2006/relationships/image" Target="../media/image2.png"/><Relationship Id="rId17" Type="http://schemas.openxmlformats.org/officeDocument/2006/relationships/oleObject" Target="../embeddings/oleObject13.bin"/><Relationship Id="rId18" Type="http://schemas.openxmlformats.org/officeDocument/2006/relationships/image" Target="../media/image1.wmf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pitchFamily="1" charset="-128"/>
                <a:cs typeface="Arial" pitchFamily="34" charset="0"/>
              </a:defRPr>
            </a:lvl1pPr>
          </a:lstStyle>
          <a:p>
            <a:fld id="{6AADF985-6175-456D-A446-FD0F28E13FDA}" type="datetime1">
              <a:rPr lang="en-US" smtClean="0"/>
              <a:pPr/>
              <a:t>7/29/16</a:t>
            </a:fld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1722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pitchFamily="1" charset="-128"/>
                <a:cs typeface="Arial" pitchFamily="34" charset="0"/>
              </a:defRPr>
            </a:lvl1pPr>
          </a:lstStyle>
          <a:p>
            <a:r>
              <a:rPr lang="en-US" smtClean="0"/>
              <a:t>©Lawrence M. Hinman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Garamond" pitchFamily="1" charset="0"/>
                <a:ea typeface="ＭＳ Ｐゴシック" pitchFamily="1" charset="-128"/>
                <a:cs typeface="+mn-cs"/>
              </a:defRPr>
            </a:lvl1pPr>
          </a:lstStyle>
          <a:p>
            <a:fld id="{9C51BD18-07F1-44DD-9EF2-463B063C3B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1035" name="Picture 1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2" name="Package" r:id="rId18" imgW="1343160" imgH="485640" progId="">
                  <p:embed/>
                </p:oleObj>
              </mc:Choice>
              <mc:Fallback>
                <p:oleObj name="Package" r:id="rId18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ransition>
    <p:split orient="vert"/>
    <p:sndAc>
      <p:stSnd>
        <p:snd r:embed="rId16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utoUpdateAnimBg="0"/>
      <p:bldP spid="1030" grpId="0" build="p" autoUpdateAnimBg="0" advAuto="2000"/>
    </p:bld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20000"/>
        </a:spcAft>
        <a:buClr>
          <a:srgbClr val="173063"/>
        </a:buClr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14300" indent="227013" algn="l" rtl="0" eaLnBrk="1" fontAlgn="base" hangingPunct="1">
        <a:spcBef>
          <a:spcPct val="20000"/>
        </a:spcBef>
        <a:spcAft>
          <a:spcPct val="0"/>
        </a:spcAft>
        <a:buClr>
          <a:srgbClr val="173063"/>
        </a:buClr>
        <a:buFont typeface="Times"/>
        <a:buChar char="•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63550" indent="163513" algn="l" rtl="0" eaLnBrk="1" fontAlgn="base" hangingPunct="1">
        <a:spcBef>
          <a:spcPct val="20000"/>
        </a:spcBef>
        <a:spcAft>
          <a:spcPct val="0"/>
        </a:spcAft>
        <a:buChar char="-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03275" indent="16510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02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j-lt"/>
          <a:ea typeface="+mn-ea"/>
        </a:defRPr>
      </a:lvl6pPr>
      <a:lvl7pPr marL="20574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j-lt"/>
          <a:ea typeface="+mn-ea"/>
        </a:defRPr>
      </a:lvl7pPr>
      <a:lvl8pPr marL="25146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j-lt"/>
          <a:ea typeface="+mn-ea"/>
        </a:defRPr>
      </a:lvl8pPr>
      <a:lvl9pPr marL="29718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4" name="Rectangle 14"/>
          <p:cNvSpPr>
            <a:spLocks noChangeArrowheads="1"/>
          </p:cNvSpPr>
          <p:nvPr/>
        </p:nvSpPr>
        <p:spPr bwMode="auto">
          <a:xfrm>
            <a:off x="0" y="1828800"/>
            <a:ext cx="9144000" cy="50292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173063"/>
              </a:solidFill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378895" name="Rectangle 15"/>
          <p:cNvSpPr>
            <a:spLocks noChangeArrowheads="1"/>
          </p:cNvSpPr>
          <p:nvPr/>
        </p:nvSpPr>
        <p:spPr bwMode="auto">
          <a:xfrm>
            <a:off x="0" y="1828800"/>
            <a:ext cx="9144000" cy="2286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581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173063"/>
                </a:solidFill>
                <a:latin typeface="Garamond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173063"/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173063"/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9C838E94-3DE9-4263-81CB-41728F109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4585" name="Picture 1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268288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063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063"/>
          </a:solidFill>
          <a:latin typeface="Arial" pitchFamily="34" charset="0"/>
          <a:ea typeface="ＭＳ Ｐゴシック" pitchFamily="1" charset="-128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063"/>
          </a:solidFill>
          <a:latin typeface="Arial" pitchFamily="34" charset="0"/>
          <a:ea typeface="ＭＳ Ｐゴシック" pitchFamily="1" charset="-128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063"/>
          </a:solidFill>
          <a:latin typeface="Arial" pitchFamily="34" charset="0"/>
          <a:ea typeface="ＭＳ Ｐゴシック" pitchFamily="1" charset="-128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063"/>
          </a:solidFill>
          <a:latin typeface="Arial" pitchFamily="34" charset="0"/>
          <a:ea typeface="ＭＳ Ｐゴシック" pitchFamily="1" charset="-128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063"/>
          </a:solidFill>
          <a:latin typeface="Palatino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063"/>
          </a:solidFill>
          <a:latin typeface="Palatino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063"/>
          </a:solidFill>
          <a:latin typeface="Palatino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063"/>
          </a:solidFill>
          <a:latin typeface="Palatino" pitchFamily="1" charset="0"/>
          <a:ea typeface="ＭＳ Ｐゴシック" pitchFamily="1" charset="-128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rgbClr val="173063"/>
        </a:buClr>
        <a:buFont typeface="Times"/>
        <a:defRPr sz="2400">
          <a:solidFill>
            <a:srgbClr val="173063"/>
          </a:solidFill>
          <a:latin typeface="Arial" pitchFamily="34" charset="0"/>
          <a:ea typeface="+mn-ea"/>
          <a:cs typeface="Arial" pitchFamily="34" charset="0"/>
        </a:defRPr>
      </a:lvl1pPr>
      <a:lvl2pPr marL="114300" indent="342900" algn="ctr" rtl="0" eaLnBrk="1" fontAlgn="base" hangingPunct="1">
        <a:spcBef>
          <a:spcPct val="20000"/>
        </a:spcBef>
        <a:spcAft>
          <a:spcPct val="0"/>
        </a:spcAft>
        <a:defRPr sz="2000">
          <a:solidFill>
            <a:srgbClr val="173063"/>
          </a:solidFill>
          <a:latin typeface="Arial" pitchFamily="34" charset="0"/>
          <a:ea typeface="+mn-ea"/>
          <a:cs typeface="Arial" pitchFamily="34" charset="0"/>
        </a:defRPr>
      </a:lvl2pPr>
      <a:lvl3pPr marL="228600" indent="685800" algn="ctr" rtl="0" eaLnBrk="1" fontAlgn="base" hangingPunct="1">
        <a:spcBef>
          <a:spcPct val="20000"/>
        </a:spcBef>
        <a:spcAft>
          <a:spcPct val="0"/>
        </a:spcAft>
        <a:defRPr sz="2000">
          <a:solidFill>
            <a:srgbClr val="173063"/>
          </a:solidFill>
          <a:latin typeface="Arial" pitchFamily="34" charset="0"/>
          <a:ea typeface="+mn-ea"/>
          <a:cs typeface="Arial" pitchFamily="34" charset="0"/>
        </a:defRPr>
      </a:lvl3pPr>
      <a:lvl4pPr marL="342900" indent="1028700" algn="ctr" rtl="0" eaLnBrk="1" fontAlgn="base" hangingPunct="1">
        <a:spcBef>
          <a:spcPct val="20000"/>
        </a:spcBef>
        <a:spcAft>
          <a:spcPct val="0"/>
        </a:spcAft>
        <a:defRPr sz="2000">
          <a:solidFill>
            <a:srgbClr val="173063"/>
          </a:solidFill>
          <a:latin typeface="Arial" pitchFamily="34" charset="0"/>
          <a:ea typeface="+mn-ea"/>
          <a:cs typeface="Arial" pitchFamily="34" charset="0"/>
        </a:defRPr>
      </a:lvl4pPr>
      <a:lvl5pPr marL="457200" indent="1371600" algn="ctr" rtl="0" eaLnBrk="1" fontAlgn="base" hangingPunct="1">
        <a:spcBef>
          <a:spcPct val="20000"/>
        </a:spcBef>
        <a:spcAft>
          <a:spcPct val="0"/>
        </a:spcAft>
        <a:defRPr sz="2000">
          <a:solidFill>
            <a:srgbClr val="173063"/>
          </a:solidFill>
          <a:latin typeface="Arial" pitchFamily="34" charset="0"/>
          <a:ea typeface="+mn-ea"/>
          <a:cs typeface="Arial" pitchFamily="34" charset="0"/>
        </a:defRPr>
      </a:lvl5pPr>
      <a:lvl6pPr marL="914400" algn="ctr" rtl="0" eaLnBrk="1" fontAlgn="base" hangingPunct="1">
        <a:spcBef>
          <a:spcPct val="20000"/>
        </a:spcBef>
        <a:spcAft>
          <a:spcPct val="0"/>
        </a:spcAft>
        <a:defRPr sz="2000">
          <a:solidFill>
            <a:srgbClr val="173063"/>
          </a:solidFill>
          <a:latin typeface="+mn-lt"/>
          <a:ea typeface="+mn-ea"/>
        </a:defRPr>
      </a:lvl6pPr>
      <a:lvl7pPr marL="1371600" algn="ctr" rtl="0" eaLnBrk="1" fontAlgn="base" hangingPunct="1">
        <a:spcBef>
          <a:spcPct val="20000"/>
        </a:spcBef>
        <a:spcAft>
          <a:spcPct val="0"/>
        </a:spcAft>
        <a:defRPr sz="2000">
          <a:solidFill>
            <a:srgbClr val="173063"/>
          </a:solidFill>
          <a:latin typeface="+mn-lt"/>
          <a:ea typeface="+mn-ea"/>
        </a:defRPr>
      </a:lvl7pPr>
      <a:lvl8pPr marL="1828800" algn="ctr" rtl="0" eaLnBrk="1" fontAlgn="base" hangingPunct="1">
        <a:spcBef>
          <a:spcPct val="20000"/>
        </a:spcBef>
        <a:spcAft>
          <a:spcPct val="0"/>
        </a:spcAft>
        <a:defRPr sz="2000">
          <a:solidFill>
            <a:srgbClr val="173063"/>
          </a:solidFill>
          <a:latin typeface="+mn-lt"/>
          <a:ea typeface="+mn-ea"/>
        </a:defRPr>
      </a:lvl8pPr>
      <a:lvl9pPr marL="2286000" algn="ctr" rtl="0" eaLnBrk="1" fontAlgn="base" hangingPunct="1">
        <a:spcBef>
          <a:spcPct val="20000"/>
        </a:spcBef>
        <a:spcAft>
          <a:spcPct val="0"/>
        </a:spcAft>
        <a:defRPr sz="2000">
          <a:solidFill>
            <a:srgbClr val="17306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17306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pitchFamily="1" charset="-128"/>
                <a:cs typeface="Arial" pitchFamily="34" charset="0"/>
              </a:defRPr>
            </a:lvl1pPr>
          </a:lstStyle>
          <a:p>
            <a:fld id="{6AADF985-6175-456D-A446-FD0F28E13FDA}" type="datetime1">
              <a:rPr lang="en-US" smtClean="0"/>
              <a:pPr/>
              <a:t>7/29/16</a:t>
            </a:fld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1722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pitchFamily="1" charset="-128"/>
                <a:cs typeface="Arial" pitchFamily="34" charset="0"/>
              </a:defRPr>
            </a:lvl1pPr>
          </a:lstStyle>
          <a:p>
            <a:r>
              <a:rPr lang="en-US" smtClean="0"/>
              <a:t>©Lawrence M. Hinman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Garamond" pitchFamily="1" charset="0"/>
                <a:ea typeface="ＭＳ Ｐゴシック" pitchFamily="1" charset="-128"/>
                <a:cs typeface="+mn-cs"/>
              </a:defRPr>
            </a:lvl1pPr>
          </a:lstStyle>
          <a:p>
            <a:fld id="{9C51BD18-07F1-44DD-9EF2-463B063C3B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71B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1035" name="Picture 1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391400" y="5181600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2819400" y="6248400"/>
          <a:ext cx="6715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0" name="Package" r:id="rId17" imgW="1343160" imgH="485640" progId="">
                  <p:embed/>
                </p:oleObj>
              </mc:Choice>
              <mc:Fallback>
                <p:oleObj name="Package" r:id="rId17" imgW="1343160" imgH="4856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48400"/>
                        <a:ext cx="6715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ransition>
    <p:split orient="vert"/>
    <p:sndAc>
      <p:stSnd>
        <p:snd r:embed="rId15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utoUpdateAnimBg="0"/>
      <p:bldP spid="1030" grpId="0" build="p" autoUpdateAnimBg="0" advAuto="2000"/>
    </p:bld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BEFF"/>
          </a:solidFill>
          <a:latin typeface="Palatino" pitchFamily="1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20000"/>
        </a:spcAft>
        <a:buClr>
          <a:srgbClr val="173063"/>
        </a:buClr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14300" indent="227013" algn="l" rtl="0" eaLnBrk="1" fontAlgn="base" hangingPunct="1">
        <a:spcBef>
          <a:spcPct val="20000"/>
        </a:spcBef>
        <a:spcAft>
          <a:spcPct val="0"/>
        </a:spcAft>
        <a:buClr>
          <a:srgbClr val="173063"/>
        </a:buClr>
        <a:buFont typeface="Times"/>
        <a:buChar char="•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63550" indent="163513" algn="l" rtl="0" eaLnBrk="1" fontAlgn="base" hangingPunct="1">
        <a:spcBef>
          <a:spcPct val="20000"/>
        </a:spcBef>
        <a:spcAft>
          <a:spcPct val="0"/>
        </a:spcAft>
        <a:buChar char="-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03275" indent="16510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02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j-lt"/>
          <a:ea typeface="+mn-ea"/>
        </a:defRPr>
      </a:lvl6pPr>
      <a:lvl7pPr marL="20574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j-lt"/>
          <a:ea typeface="+mn-ea"/>
        </a:defRPr>
      </a:lvl7pPr>
      <a:lvl8pPr marL="25146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j-lt"/>
          <a:ea typeface="+mn-ea"/>
        </a:defRPr>
      </a:lvl8pPr>
      <a:lvl9pPr marL="2971800" indent="174625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audio" Target="../media/audio1.bin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audio" Target="../media/audio1.bin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audio" Target="../media/audio1.bin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048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eaLnBrk="1" hangingPunct="1">
              <a:defRPr/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Eugenics?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Ethics of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Selective Breeding</a:t>
            </a:r>
            <a:endParaRPr lang="en-US" sz="3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5"/>
          <p:cNvSpPr txBox="1">
            <a:spLocks/>
          </p:cNvSpPr>
          <p:nvPr/>
        </p:nvSpPr>
        <p:spPr bwMode="auto">
          <a:xfrm>
            <a:off x="990600" y="4148328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173063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Lawrence M. Hinman, Ph.D.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Emeritus Professor of Philosophy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University of San Diego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173063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CE3D01E8-C5AC-41C6-9D00-8144EE37E9AA}" type="datetime1">
              <a:rPr lang="en-US"/>
              <a:pPr/>
              <a:t>7/29/16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6248400"/>
            <a:ext cx="3429000" cy="457200"/>
          </a:xfrm>
        </p:spPr>
        <p:txBody>
          <a:bodyPr/>
          <a:lstStyle/>
          <a:p>
            <a:r>
              <a:rPr lang="en-US"/>
              <a:t>(c) Lawrence M. Hinman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8" name="Rectangle 2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6248400"/>
            <a:ext cx="990600" cy="457200"/>
          </a:xfrm>
        </p:spPr>
        <p:txBody>
          <a:bodyPr/>
          <a:lstStyle/>
          <a:p>
            <a:fld id="{B76C36E7-315C-430C-95BD-42114F094DE8}" type="slidenum">
              <a:rPr lang="en-US"/>
              <a:pPr/>
              <a:t>1</a:t>
            </a:fld>
            <a:endParaRPr lang="en-US" b="0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4023360" cy="1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17515"/>
      </p:ext>
    </p:extLst>
  </p:cSld>
  <p:clrMapOvr>
    <a:masterClrMapping/>
  </p:clrMapOvr>
  <p:transition>
    <p:split orient="vert"/>
    <p:sndAc>
      <p:stSnd>
        <p:snd r:embed="rId3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Precedents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B79F2C-EFA4-794B-840E-CC30DAC5512E}" type="datetime1">
              <a:rPr lang="en-US" smtClean="0"/>
              <a:pPr>
                <a:defRPr/>
              </a:pPr>
              <a:t>7/29/16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Lawrence M. Hinman, Ph.D.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C10F6-7C4F-416A-BA55-C61FC9549B0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73163" y="2133600"/>
            <a:ext cx="416083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rgbClr val="173063"/>
              </a:buClr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4300" indent="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73063"/>
              </a:buClr>
              <a:buFont typeface="Times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3550" indent="163513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03275" indent="165100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02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6pPr>
            <a:lvl7pPr marL="20574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7pPr>
            <a:lvl8pPr marL="25146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8pPr>
            <a:lvl9pPr marL="29718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US" altLang="en-US" sz="2000" b="1" kern="0" smtClean="0">
                <a:latin typeface="Arial" charset="0"/>
                <a:cs typeface="Arial" charset="0"/>
              </a:rPr>
              <a:t>In the late 19</a:t>
            </a:r>
            <a:r>
              <a:rPr lang="en-US" altLang="en-US" sz="2000" b="1" kern="0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z="2000" b="1" kern="0" smtClean="0">
                <a:latin typeface="Arial" charset="0"/>
                <a:cs typeface="Arial" charset="0"/>
              </a:rPr>
              <a:t> and early 20</a:t>
            </a:r>
            <a:r>
              <a:rPr lang="en-US" altLang="en-US" sz="2000" b="1" kern="0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z="2000" b="1" kern="0" smtClean="0">
                <a:latin typeface="Arial" charset="0"/>
                <a:cs typeface="Arial" charset="0"/>
              </a:rPr>
              <a:t> century, a number of groups—most notably the Nazis—tried to control the development of the human race through organized breeding programs: eugenics.</a:t>
            </a:r>
          </a:p>
          <a:p>
            <a:pPr marL="0" indent="0">
              <a:lnSpc>
                <a:spcPct val="90000"/>
              </a:lnSpc>
            </a:pPr>
            <a:endParaRPr lang="en-US" altLang="en-US" sz="2000" b="1" kern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</a:pPr>
            <a:r>
              <a:rPr lang="en-US" altLang="en-US" sz="2000" b="1" kern="0" smtClean="0">
                <a:latin typeface="Arial" charset="0"/>
                <a:cs typeface="Arial" charset="0"/>
              </a:rPr>
              <a:t>Sir Francis Galton (1822-1911) read his paper “Eugenics: Its Definition, Scope and Aims” to a meeting of the Sociological Society at the London School of Economics on May 16th, 1904, </a:t>
            </a:r>
          </a:p>
          <a:p>
            <a:pPr marL="0" indent="0">
              <a:lnSpc>
                <a:spcPct val="90000"/>
              </a:lnSpc>
            </a:pPr>
            <a:endParaRPr lang="en-US" altLang="en-US" sz="2000" kern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</a:pPr>
            <a:endParaRPr lang="en-US" altLang="en-US" sz="2400" kern="0" dirty="0">
              <a:latin typeface="Arial" charset="0"/>
              <a:cs typeface="Arial" charset="0"/>
            </a:endParaRPr>
          </a:p>
        </p:txBody>
      </p:sp>
      <p:pic>
        <p:nvPicPr>
          <p:cNvPr id="8" name="Picture 7" descr="Galton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981200"/>
            <a:ext cx="3495675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9974792"/>
      </p:ext>
    </p:extLst>
  </p:cSld>
  <p:clrMapOvr>
    <a:masterClrMapping/>
  </p:clrMapOvr>
  <p:transition>
    <p:split orient="vert"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Herbert Spencer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B79F2C-EFA4-794B-840E-CC30DAC5512E}" type="datetime1">
              <a:rPr lang="en-US" smtClean="0"/>
              <a:pPr>
                <a:defRPr/>
              </a:pPr>
              <a:t>7/29/16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Lawrence M. Hinman, Ph.D.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C10F6-7C4F-416A-BA55-C61FC9549B0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73163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rgbClr val="173063"/>
              </a:buClr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4300" indent="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73063"/>
              </a:buClr>
              <a:buFont typeface="Times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3550" indent="163513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03275" indent="165100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02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6pPr>
            <a:lvl7pPr marL="20574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7pPr>
            <a:lvl8pPr marL="25146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8pPr>
            <a:lvl9pPr marL="29718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US" altLang="en-US" sz="2800" b="1" i="1" kern="0" smtClean="0">
                <a:latin typeface="Arial" charset="0"/>
                <a:cs typeface="Arial" charset="0"/>
              </a:rPr>
              <a:t>Herbert Spencer (1820-1903) was an English philosopher who developed the notion of “survival of the fittest” as a doctrine describing human evolution.</a:t>
            </a:r>
            <a:endParaRPr lang="en-US" altLang="en-US" sz="2800" b="1" kern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</a:pPr>
            <a:endParaRPr lang="en-US" altLang="en-US" sz="2800" kern="0" dirty="0">
              <a:latin typeface="Arial" charset="0"/>
              <a:cs typeface="Arial" charset="0"/>
            </a:endParaRPr>
          </a:p>
        </p:txBody>
      </p:sp>
      <p:pic>
        <p:nvPicPr>
          <p:cNvPr id="8" name="Picture 9" descr="10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0525" y="1981200"/>
            <a:ext cx="3138488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9465433"/>
      </p:ext>
    </p:extLst>
  </p:cSld>
  <p:clrMapOvr>
    <a:masterClrMapping/>
  </p:clrMapOvr>
  <p:transition>
    <p:split orient="vert"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Bernard Shaw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B79F2C-EFA4-794B-840E-CC30DAC5512E}" type="datetime1">
              <a:rPr lang="en-US" smtClean="0"/>
              <a:pPr>
                <a:defRPr/>
              </a:pPr>
              <a:t>7/29/16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Lawrence M. Hinman, Ph.D.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C10F6-7C4F-416A-BA55-C61FC9549B0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35563" y="1981200"/>
            <a:ext cx="38100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rgbClr val="173063"/>
              </a:buClr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4300" indent="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73063"/>
              </a:buClr>
              <a:buFont typeface="Times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3550" indent="163513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03275" indent="165100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02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6pPr>
            <a:lvl7pPr marL="20574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7pPr>
            <a:lvl8pPr marL="25146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8pPr>
            <a:lvl9pPr marL="2971800" indent="174625" algn="l" rtl="0" eaLnBrk="1" fontAlgn="base" hangingPunct="1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 marL="0" indent="0"/>
            <a:r>
              <a:rPr lang="en-US" altLang="en-US" sz="2800" b="1" kern="0" smtClean="0">
                <a:latin typeface="Arial" charset="0"/>
                <a:cs typeface="Arial" charset="0"/>
              </a:rPr>
              <a:t>Eugenics gained favor with many, including George Bernard Shaw, the famous English playwright</a:t>
            </a:r>
            <a:r>
              <a:rPr lang="en-US" altLang="en-US" sz="2800" kern="0" smtClean="0">
                <a:latin typeface="Arial" charset="0"/>
                <a:cs typeface="Arial" charset="0"/>
              </a:rPr>
              <a:t>.</a:t>
            </a:r>
          </a:p>
          <a:p>
            <a:pPr marL="0" indent="0"/>
            <a:endParaRPr lang="en-US" altLang="en-US" sz="2800" kern="0" dirty="0">
              <a:latin typeface="Arial" charset="0"/>
              <a:cs typeface="Arial" charset="0"/>
            </a:endParaRPr>
          </a:p>
        </p:txBody>
      </p:sp>
      <p:pic>
        <p:nvPicPr>
          <p:cNvPr id="8" name="Picture 7" descr="George Bernard Sh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981200"/>
            <a:ext cx="31257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1384220"/>
      </p:ext>
    </p:extLst>
  </p:cSld>
  <p:clrMapOvr>
    <a:masterClrMapping/>
  </p:clrMapOvr>
  <p:transition>
    <p:split orient="vert"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ＭＳ Ｐゴシック" charset="-128"/>
              </a:rPr>
              <a:t>Eugenics and Birth Control</a:t>
            </a: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3505200" y="1905000"/>
            <a:ext cx="5029200" cy="4191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The rise of the birth control movement, championed by Margaret Sanger, derived primarily from a desire to free women from unwanted pregnancies.  In itself, it was not primarily a eugenics movement.</a:t>
            </a:r>
          </a:p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However, the birth control movement became intertwined with the eugenics movement, sharing both advocates and critics.</a:t>
            </a:r>
          </a:p>
        </p:txBody>
      </p:sp>
      <p:pic>
        <p:nvPicPr>
          <p:cNvPr id="3277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31654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667271"/>
      </p:ext>
    </p:extLst>
  </p:cSld>
  <p:clrMapOvr>
    <a:masterClrMapping/>
  </p:clrMapOvr>
  <p:transition>
    <p:split orient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cs typeface="ＭＳ Ｐゴシック" charset="-128"/>
              </a:rPr>
              <a:t>G. K. Chesterton</a:t>
            </a:r>
            <a:endParaRPr lang="en-US" altLang="en-US" dirty="0">
              <a:cs typeface="ＭＳ Ｐゴシック" charset="-128"/>
            </a:endParaRP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31242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5" r="21695"/>
          <a:stretch>
            <a:fillRect/>
          </a:stretch>
        </p:blipFill>
        <p:spPr>
          <a:xfrm>
            <a:off x="6684963" y="1905000"/>
            <a:ext cx="1933575" cy="2895600"/>
          </a:xfrm>
          <a:noFill/>
        </p:spPr>
      </p:pic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3276600" y="1905000"/>
            <a:ext cx="3276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en-US" sz="2800" b="1"/>
              <a:t>G. K Chesterton (1874-1936) was one of the most outspoken critics of the eugenics movement in Great Britain.</a:t>
            </a:r>
          </a:p>
        </p:txBody>
      </p:sp>
    </p:spTree>
    <p:extLst>
      <p:ext uri="{BB962C8B-B14F-4D97-AF65-F5344CB8AC3E}">
        <p14:creationId xmlns:p14="http://schemas.microsoft.com/office/powerpoint/2010/main" val="145002105"/>
      </p:ext>
    </p:extLst>
  </p:cSld>
  <p:clrMapOvr>
    <a:masterClrMapping/>
  </p:clrMapOvr>
  <p:transition>
    <p:split orient="vert"/>
    <p:sndAc>
      <p:stSnd>
        <p:snd r:embed="rId3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ＭＳ Ｐゴシック" charset="-128"/>
              </a:rPr>
              <a:t>Eugenics in California</a:t>
            </a:r>
          </a:p>
        </p:txBody>
      </p:sp>
      <p:pic>
        <p:nvPicPr>
          <p:cNvPr id="348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514600"/>
            <a:ext cx="7270750" cy="3505200"/>
          </a:xfrm>
          <a:noFill/>
        </p:spPr>
      </p:pic>
      <p:sp>
        <p:nvSpPr>
          <p:cNvPr id="34820" name="TextBox 6"/>
          <p:cNvSpPr txBox="1">
            <a:spLocks noChangeArrowheads="1"/>
          </p:cNvSpPr>
          <p:nvPr/>
        </p:nvSpPr>
        <p:spPr bwMode="auto">
          <a:xfrm>
            <a:off x="533400" y="14478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en-US"/>
              <a:t>The Nazis looked to the California eugenics programs as a model.</a:t>
            </a:r>
          </a:p>
        </p:txBody>
      </p:sp>
    </p:spTree>
    <p:extLst>
      <p:ext uri="{BB962C8B-B14F-4D97-AF65-F5344CB8AC3E}">
        <p14:creationId xmlns:p14="http://schemas.microsoft.com/office/powerpoint/2010/main" val="36035451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laying God?&amp;#x0D;&amp;#x0A;The Ethics of Genetic Manipulation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Introduction&amp;quot;&quot;/&gt;&lt;property id=&quot;20307&quot; value=&quot;257&quot;/&gt;&lt;/object&gt;&lt;object type=&quot;3&quot; unique_id=&quot;10008&quot;&gt;&lt;property id=&quot;20148&quot; value=&quot;5&quot;/&gt;&lt;property id=&quot;20300&quot; value=&quot;Slide 3 - &amp;quot;The Human Genome Project&amp;quot;&quot;/&gt;&lt;property id=&quot;20307&quot; value=&quot;261&quot;/&gt;&lt;/object&gt;&lt;object type=&quot;3&quot; unique_id=&quot;10019&quot;&gt;&lt;property id=&quot;20148&quot; value=&quot;5&quot;/&gt;&lt;property id=&quot;20300&quot; value=&quot;Slide 5 - &amp;quot;Arguments in support of genetic manipulation&amp;quot;&quot;/&gt;&lt;property id=&quot;20307&quot; value=&quot;282&quot;/&gt;&lt;/object&gt;&lt;object type=&quot;3&quot; unique_id=&quot;10020&quot;&gt;&lt;property id=&quot;20148&quot; value=&quot;5&quot;/&gt;&lt;property id=&quot;20300&quot; value=&quot;Slide 6 - &amp;quot;Arguments Against Genetic Manipulation&amp;quot;&quot;/&gt;&lt;property id=&quot;20307&quot; value=&quot;283&quot;/&gt;&lt;/object&gt;&lt;object type=&quot;3&quot; unique_id=&quot;10021&quot;&gt;&lt;property id=&quot;20148&quot; value=&quot;5&quot;/&gt;&lt;property id=&quot;20300&quot; value=&quot;Slide 7 - &amp;quot;Risks&amp;quot;&quot;/&gt;&lt;property id=&quot;20307&quot; value=&quot;270&quot;/&gt;&lt;/object&gt;&lt;object type=&quot;3&quot; unique_id=&quot;10022&quot;&gt;&lt;property id=&quot;20148&quot; value=&quot;5&quot;/&gt;&lt;property id=&quot;20300&quot; value=&quot;Slide 8 - &amp;quot;What’s Natural?&amp;quot;&quot;/&gt;&lt;property id=&quot;20307&quot; value=&quot;271&quot;/&gt;&lt;/object&gt;&lt;object type=&quot;3&quot; unique_id=&quot;10023&quot;&gt;&lt;property id=&quot;20148&quot; value=&quot;5&quot;/&gt;&lt;property id=&quot;20300&quot; value=&quot;Slide 9 - &amp;quot;Playing God?&amp;quot;&quot;/&gt;&lt;property id=&quot;20307&quot; value=&quot;272&quot;/&gt;&lt;/object&gt;&lt;object type=&quot;3&quot; unique_id=&quot;10024&quot;&gt;&lt;property id=&quot;20148&quot; value=&quot;5&quot;/&gt;&lt;property id=&quot;20300&quot; value=&quot;Slide 10 - &amp;quot;What Kind of Restrictions?&amp;quot;&quot;/&gt;&lt;property id=&quot;20307&quot; value=&quot;273&quot;/&gt;&lt;/object&gt;&lt;object type=&quot;3&quot; unique_id=&quot;10025&quot;&gt;&lt;property id=&quot;20148&quot; value=&quot;5&quot;/&gt;&lt;property id=&quot;20300&quot; value=&quot;Slide 11 - &amp;quot;Choosing Between Life Paths&amp;quot;&quot;/&gt;&lt;property id=&quot;20307&quot; value=&quot;264&quot;/&gt;&lt;/object&gt;&lt;object type=&quot;3&quot; unique_id=&quot;10026&quot;&gt;&lt;property id=&quot;20148&quot; value=&quot;5&quot;/&gt;&lt;property id=&quot;20300&quot; value=&quot;Slide 12 - &amp;quot;Scenario #1&amp;quot;&quot;/&gt;&lt;property id=&quot;20307&quot; value=&quot;265&quot;/&gt;&lt;/object&gt;&lt;object type=&quot;3&quot; unique_id=&quot;10027&quot;&gt;&lt;property id=&quot;20148&quot; value=&quot;5&quot;/&gt;&lt;property id=&quot;20300&quot; value=&quot;Slide 13 - &amp;quot;Scenario #2&amp;quot;&quot;/&gt;&lt;property id=&quot;20307&quot; value=&quot;266&quot;/&gt;&lt;/object&gt;&lt;object type=&quot;3&quot; unique_id=&quot;10028&quot;&gt;&lt;property id=&quot;20148&quot; value=&quot;5&quot;/&gt;&lt;property id=&quot;20300&quot; value=&quot;Slide 14 - &amp;quot;Scenario #3&amp;quot;&quot;/&gt;&lt;property id=&quot;20307&quot; value=&quot;267&quot;/&gt;&lt;/object&gt;&lt;object type=&quot;3&quot; unique_id=&quot;10029&quot;&gt;&lt;property id=&quot;20148&quot; value=&quot;5&quot;/&gt;&lt;property id=&quot;20300&quot; value=&quot;Slide 15 - &amp;quot;Scenario #4&amp;quot;&quot;/&gt;&lt;property id=&quot;20307&quot; value=&quot;269&quot;/&gt;&lt;/object&gt;&lt;object type=&quot;3&quot; unique_id=&quot;10030&quot;&gt;&lt;property id=&quot;20148&quot; value=&quot;5&quot;/&gt;&lt;property id=&quot;20300&quot; value=&quot;Slide 16 - &amp;quot;Scenario #5&amp;quot;&quot;/&gt;&lt;property id=&quot;20307&quot; value=&quot;268&quot;/&gt;&lt;/object&gt;&lt;object type=&quot;3&quot; unique_id=&quot;10031&quot;&gt;&lt;property id=&quot;20148&quot; value=&quot;5&quot;/&gt;&lt;property id=&quot;20300&quot; value=&quot;Slide 17 - &amp;quot;Scenario #6&amp;quot;&quot;/&gt;&lt;property id=&quot;20307&quot; value=&quot;284&quot;/&gt;&lt;/object&gt;&lt;object type=&quot;3&quot; unique_id=&quot;10336&quot;&gt;&lt;property id=&quot;20148&quot; value=&quot;5&quot;/&gt;&lt;property id=&quot;20300&quot; value=&quot;Slide 4 - &amp;quot;Points of Intervention&amp;quot;&quot;/&gt;&lt;property id=&quot;20307&quot; value=&quot;285&quot;/&gt;&lt;/object&gt;&lt;/object&gt;&lt;object type=&quot;8&quot; unique_id=&quot;1006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EthicsCen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Palatino"/>
        <a:ea typeface="ＭＳ Ｐゴシック"/>
        <a:cs typeface=""/>
      </a:majorFont>
      <a:minorFont>
        <a:latin typeface="Palatino Linotype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USD modified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DAEDEF"/>
      </a:hlink>
      <a:folHlink>
        <a:srgbClr val="DAEDEF"/>
      </a:folHlink>
    </a:clrScheme>
    <a:fontScheme name="2_Blank Presentation">
      <a:majorFont>
        <a:latin typeface="Palatino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thicsMatters1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75000"/>
          </a:schemeClr>
        </a:solidFill>
        <a:ln w="9525">
          <a:noFill/>
          <a:miter lim="800000"/>
          <a:headEnd/>
          <a:tailEnd/>
        </a:ln>
        <a:effectLst/>
      </a:spPr>
      <a:bodyPr wrap="none" anchor="ctr"/>
      <a:lstStyle>
        <a:defPPr eaLnBrk="0" hangingPunct="0">
          <a:defRPr>
            <a:latin typeface="Arial" charset="0"/>
            <a:ea typeface="ＭＳ Ｐゴシック" pitchFamily="1" charset="-128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</TotalTime>
  <Words>298</Words>
  <Application>Microsoft Macintosh PowerPoint</Application>
  <PresentationFormat>On-screen Show (4:3)</PresentationFormat>
  <Paragraphs>38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Garamond</vt:lpstr>
      <vt:lpstr>ＭＳ Ｐゴシック</vt:lpstr>
      <vt:lpstr>Palatino</vt:lpstr>
      <vt:lpstr>Times</vt:lpstr>
      <vt:lpstr>Times New Roman</vt:lpstr>
      <vt:lpstr>Arial</vt:lpstr>
      <vt:lpstr>EthicsCenter</vt:lpstr>
      <vt:lpstr>2_Blank Presentation</vt:lpstr>
      <vt:lpstr>EthicsMatters1</vt:lpstr>
      <vt:lpstr>Package</vt:lpstr>
      <vt:lpstr>PowerPoint Presentation</vt:lpstr>
      <vt:lpstr>Historical Precedents</vt:lpstr>
      <vt:lpstr>Herbert Spencer</vt:lpstr>
      <vt:lpstr>George Bernard Shaw</vt:lpstr>
      <vt:lpstr>Eugenics and Birth Control</vt:lpstr>
      <vt:lpstr>G. K. Chesterton</vt:lpstr>
      <vt:lpstr>Eugenics in California</vt:lpstr>
    </vt:vector>
  </TitlesOfParts>
  <Manager/>
  <Company>University of San Diego</Company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God? The Ethics of Genetic Manipulation</dc:title>
  <dc:subject>bioethics, cloning, genetic manipulation. ethics, CRISPR</dc:subject>
  <dc:creator>Lawrence M. Hinman</dc:creator>
  <cp:keywords>bioethics, cloning, genetic manipulation. ethics, CRISPR</cp:keywords>
  <dc:description/>
  <cp:lastModifiedBy>Lawrence M. Hinman, Ph.D.</cp:lastModifiedBy>
  <cp:revision>56</cp:revision>
  <dcterms:created xsi:type="dcterms:W3CDTF">2010-09-23T05:32:03Z</dcterms:created>
  <dcterms:modified xsi:type="dcterms:W3CDTF">2016-07-30T02:34:12Z</dcterms:modified>
  <cp:category/>
</cp:coreProperties>
</file>